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9" r:id="rId7"/>
    <p:sldId id="262" r:id="rId8"/>
    <p:sldId id="265" r:id="rId9"/>
    <p:sldId id="266" r:id="rId10"/>
    <p:sldId id="271" r:id="rId11"/>
    <p:sldId id="267" r:id="rId12"/>
    <p:sldId id="268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480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413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732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860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46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279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84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809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617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964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291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837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1"/>
            <a:ext cx="7772400" cy="1447799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solidFill>
                  <a:srgbClr val="FF0000"/>
                </a:solidFill>
              </a:rPr>
              <a:t>Types of Publications</a:t>
            </a:r>
            <a:endParaRPr lang="en-US" sz="6000" b="1" u="sng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209800"/>
            <a:ext cx="6781800" cy="3962400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en-US" sz="1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  Journals</a:t>
            </a:r>
          </a:p>
          <a:p>
            <a:pPr algn="just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US" sz="9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Issued periodically and have certain unity of subject </a:t>
            </a:r>
            <a:r>
              <a:rPr lang="en-US" sz="9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matter.</a:t>
            </a:r>
            <a:endParaRPr lang="en-US" sz="9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US" sz="9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Volume after volume sometimes at irregular intervals.</a:t>
            </a:r>
          </a:p>
          <a:p>
            <a:pPr algn="just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US" sz="9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Published by professional societies, private </a:t>
            </a:r>
            <a:r>
              <a:rPr lang="en-US" sz="9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 government sector.</a:t>
            </a:r>
            <a:endParaRPr lang="en-US" sz="9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US" sz="9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For examples, </a:t>
            </a:r>
            <a:r>
              <a:rPr lang="en-US" sz="9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Food Chemistry, Food Control</a:t>
            </a:r>
            <a:r>
              <a:rPr lang="en-US" sz="9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9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sz="8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/>
            </a:pPr>
            <a:endParaRPr lang="en-US" sz="8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90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</a:rPr>
              <a:t>4. Supplemental articles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Articles published in a journal on a specific issue invited by Editor-in-Chief. 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For example, Pesticide use and risk reduction with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IPM, Insecticide toxicology in China</a:t>
            </a:r>
            <a:endParaRPr lang="en-US" b="1" dirty="0">
              <a:latin typeface="Times New Roman" pitchFamily="18" charset="0"/>
              <a:cs typeface="Arial" pitchFamily="34" charset="0"/>
            </a:endParaRPr>
          </a:p>
          <a:p>
            <a:pPr marL="0" indent="0">
              <a:buNone/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474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Editorials/Opinion/Perspective</a:t>
            </a: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An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article expressing the authors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views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about a particular issue. 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may be an issue of science policy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or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urging a particular research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agenda</a:t>
            </a: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These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articles can be well researched and include a lot of citations to the peer reviewed literature, or simple items without citations.</a:t>
            </a:r>
          </a:p>
        </p:txBody>
      </p:sp>
    </p:spTree>
    <p:extLst>
      <p:ext uri="{BB962C8B-B14F-4D97-AF65-F5344CB8AC3E}">
        <p14:creationId xmlns:p14="http://schemas.microsoft.com/office/powerpoint/2010/main" val="8692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38200"/>
          </a:xfrm>
        </p:spPr>
        <p:txBody>
          <a:bodyPr>
            <a:normAutofit/>
          </a:bodyPr>
          <a:lstStyle/>
          <a:p>
            <a:pPr algn="l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Forum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paper</a:t>
            </a:r>
          </a:p>
          <a:p>
            <a:pPr algn="just"/>
            <a:r>
              <a:rPr lang="en-US" i="1" dirty="0" smtClean="0"/>
              <a:t>Forum</a:t>
            </a:r>
            <a:r>
              <a:rPr lang="en-US" dirty="0"/>
              <a:t> articles are reviews of a research area that include a </a:t>
            </a:r>
            <a:r>
              <a:rPr lang="en-US" dirty="0" smtClean="0"/>
              <a:t>stimulating </a:t>
            </a:r>
            <a:r>
              <a:rPr lang="en-US" dirty="0"/>
              <a:t>discussion and that focus on important, and sometimes controversial, issues. </a:t>
            </a:r>
          </a:p>
          <a:p>
            <a:pPr algn="just"/>
            <a:r>
              <a:rPr lang="en-US" dirty="0" smtClean="0"/>
              <a:t>They </a:t>
            </a:r>
            <a:r>
              <a:rPr lang="en-US" dirty="0"/>
              <a:t>should provide an innovative approach to current thought and </a:t>
            </a:r>
            <a:r>
              <a:rPr lang="en-US" dirty="0" smtClean="0"/>
              <a:t>provide </a:t>
            </a:r>
            <a:r>
              <a:rPr lang="en-US" dirty="0"/>
              <a:t>future research directions. </a:t>
            </a:r>
          </a:p>
          <a:p>
            <a:pPr algn="just"/>
            <a:r>
              <a:rPr lang="en-US" i="1" dirty="0" smtClean="0"/>
              <a:t>Forum</a:t>
            </a:r>
            <a:r>
              <a:rPr lang="en-US" dirty="0"/>
              <a:t> articles may </a:t>
            </a:r>
            <a:r>
              <a:rPr lang="en-US" dirty="0" smtClean="0"/>
              <a:t>be </a:t>
            </a:r>
            <a:r>
              <a:rPr lang="en-US" dirty="0"/>
              <a:t>written by invitation of the journal editor-in-chief.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43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US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. Letter </a:t>
            </a:r>
            <a:r>
              <a:rPr lang="en-US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to the Editor</a:t>
            </a:r>
            <a:endParaRPr lang="en-US" b="1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Each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journal will entertain submissions in the form of a Letter to the Editor in which the author or authors express their viewpoint on scientific issues.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Appropriate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content can include comments or criticisms in reference to a published paper,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or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comments and opinions unrelated to a specific published paper.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Letter will be limited to 2,000 words, 10 references, and one table or figure.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86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8" indent="0">
              <a:buNone/>
            </a:pPr>
            <a:r>
              <a:rPr lang="en-US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Books</a:t>
            </a:r>
            <a:endParaRPr lang="en-US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In general, they describe and interpret the primary research published in the journal articles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For example,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Introduction to Food Science and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Technology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by George Stewart.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3. Monograph</a:t>
            </a:r>
            <a:endParaRPr lang="en-US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Limited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in scope, dealing with only a single specialized subject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within a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science.</a:t>
            </a:r>
          </a:p>
          <a:p>
            <a:pPr>
              <a:lnSpc>
                <a:spcPct val="12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Comprehensive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in their coverage.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For example, The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Ants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by Holldobler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&amp; Wilson.</a:t>
            </a:r>
          </a:p>
          <a:p>
            <a:pPr marL="0" indent="0"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5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4.  Reports </a:t>
            </a:r>
          </a:p>
          <a:p>
            <a:pPr algn="just"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Groups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of experts are called together to investigate or to discuss an issue or problem of particular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significance.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These comities give reports describing problems discussed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conclusions.</a:t>
            </a:r>
          </a:p>
          <a:p>
            <a:pPr algn="just"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The reports are not often peer reviewed, but can be an important part of the scientific literature. </a:t>
            </a:r>
          </a:p>
          <a:p>
            <a:pPr algn="just"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For example, reports from the World Health Organization or FAO can provide vital information to scientists.</a:t>
            </a:r>
            <a:r>
              <a:rPr lang="en-US" sz="2400" dirty="0"/>
              <a:t>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51663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5. Thesis/Dissertations </a:t>
            </a:r>
            <a:endParaRPr lang="en-US" sz="38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>
                <a:latin typeface="Arial" pitchFamily="34" charset="0"/>
                <a:cs typeface="Arial" pitchFamily="34" charset="0"/>
              </a:rPr>
              <a:t>These are the final products that result from research conducted for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Masters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degree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or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PhD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 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>
                <a:latin typeface="Arial" pitchFamily="34" charset="0"/>
                <a:cs typeface="Arial" pitchFamily="34" charset="0"/>
              </a:rPr>
              <a:t>These items can often be very long, going into great detail about methods and with lots of appendices of data. </a:t>
            </a:r>
          </a:p>
          <a:p>
            <a:pPr algn="just"/>
            <a:r>
              <a:rPr lang="en-US" sz="2400" dirty="0">
                <a:latin typeface="Arial" pitchFamily="34" charset="0"/>
                <a:cs typeface="Arial" pitchFamily="34" charset="0"/>
              </a:rPr>
              <a:t>Dissertations or thesis are often cited later on by their authors in future journal articles. </a:t>
            </a: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These are review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by academic advisers and committee members, they wouldn’t be considered “peer-reviewed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86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en-US" b="1" u="sng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 Pamphlets</a:t>
            </a:r>
            <a:endParaRPr lang="en-US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Brief writing on a specific topic for farmer’s </a:t>
            </a:r>
          </a:p>
          <a:p>
            <a:pPr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e.g. Farmers bulletins by US Department of Agriculture, Zarat Nama By Punjab Government in Pakistan. </a:t>
            </a:r>
          </a:p>
          <a:p>
            <a:pPr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All subjects of agriculture are covered.</a:t>
            </a:r>
          </a:p>
          <a:p>
            <a:pPr marL="0" indent="0">
              <a:buNone/>
              <a:defRPr/>
            </a:pPr>
            <a:r>
              <a:rPr lang="en-US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US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. Fact sheets</a:t>
            </a:r>
          </a:p>
          <a:p>
            <a:pPr marL="0" indent="0">
              <a:buNone/>
              <a:defRPr/>
            </a:pPr>
            <a:endParaRPr 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75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Line 2"/>
          <p:cNvSpPr>
            <a:spLocks noChangeShapeType="1"/>
          </p:cNvSpPr>
          <p:nvPr/>
        </p:nvSpPr>
        <p:spPr bwMode="auto">
          <a:xfrm>
            <a:off x="304800" y="838200"/>
            <a:ext cx="8001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19" tIns="45709" rIns="91419" bIns="45709" anchor="ctr"/>
          <a:lstStyle/>
          <a:p>
            <a:endParaRPr lang="en-US"/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0" y="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9" tIns="45709" rIns="91419" bIns="45709">
            <a:spAutoFit/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Process of Research and its Publication</a:t>
            </a:r>
            <a:endParaRPr lang="en-GB" sz="40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81924" name="Group 32"/>
          <p:cNvGrpSpPr>
            <a:grpSpLocks/>
          </p:cNvGrpSpPr>
          <p:nvPr/>
        </p:nvGrpSpPr>
        <p:grpSpPr bwMode="auto">
          <a:xfrm>
            <a:off x="1676400" y="1371600"/>
            <a:ext cx="5657850" cy="4894263"/>
            <a:chOff x="1866900" y="1811338"/>
            <a:chExt cx="5657610" cy="4894322"/>
          </a:xfrm>
        </p:grpSpPr>
        <p:sp>
          <p:nvSpPr>
            <p:cNvPr id="81925" name="Text Box 4"/>
            <p:cNvSpPr txBox="1">
              <a:spLocks noChangeArrowheads="1"/>
            </p:cNvSpPr>
            <p:nvPr/>
          </p:nvSpPr>
          <p:spPr bwMode="auto">
            <a:xfrm>
              <a:off x="2841584" y="1811338"/>
              <a:ext cx="2808168" cy="39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Completion of research</a:t>
              </a:r>
              <a:endParaRPr lang="en-GB" sz="2000"/>
            </a:p>
          </p:txBody>
        </p:sp>
        <p:sp>
          <p:nvSpPr>
            <p:cNvPr id="81926" name="Text Box 5"/>
            <p:cNvSpPr txBox="1">
              <a:spLocks noChangeArrowheads="1"/>
            </p:cNvSpPr>
            <p:nvPr/>
          </p:nvSpPr>
          <p:spPr bwMode="auto">
            <a:xfrm>
              <a:off x="2698715" y="2335219"/>
              <a:ext cx="3089144" cy="39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Preparation of manuscript</a:t>
              </a:r>
              <a:endParaRPr lang="en-GB" sz="2000"/>
            </a:p>
          </p:txBody>
        </p:sp>
        <p:sp>
          <p:nvSpPr>
            <p:cNvPr id="81927" name="Text Box 6"/>
            <p:cNvSpPr txBox="1">
              <a:spLocks noChangeArrowheads="1"/>
            </p:cNvSpPr>
            <p:nvPr/>
          </p:nvSpPr>
          <p:spPr bwMode="auto">
            <a:xfrm>
              <a:off x="2698715" y="2859101"/>
              <a:ext cx="3090731" cy="39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Submission of manuscript</a:t>
              </a:r>
              <a:endParaRPr lang="en-GB" sz="2000"/>
            </a:p>
          </p:txBody>
        </p:sp>
        <p:sp>
          <p:nvSpPr>
            <p:cNvPr id="81928" name="Text Box 7"/>
            <p:cNvSpPr txBox="1">
              <a:spLocks noChangeArrowheads="1"/>
            </p:cNvSpPr>
            <p:nvPr/>
          </p:nvSpPr>
          <p:spPr bwMode="auto">
            <a:xfrm>
              <a:off x="2841584" y="3373457"/>
              <a:ext cx="3387581" cy="39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Assignment and peer review</a:t>
              </a:r>
              <a:endParaRPr lang="en-GB" sz="2000"/>
            </a:p>
          </p:txBody>
        </p:sp>
        <p:sp>
          <p:nvSpPr>
            <p:cNvPr id="81929" name="Text Box 8"/>
            <p:cNvSpPr txBox="1">
              <a:spLocks noChangeArrowheads="1"/>
            </p:cNvSpPr>
            <p:nvPr/>
          </p:nvSpPr>
          <p:spPr bwMode="auto">
            <a:xfrm>
              <a:off x="3670224" y="3906863"/>
              <a:ext cx="1160413" cy="39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Decision</a:t>
              </a:r>
              <a:endParaRPr lang="en-GB" sz="2000"/>
            </a:p>
          </p:txBody>
        </p:sp>
        <p:sp>
          <p:nvSpPr>
            <p:cNvPr id="81930" name="Text Box 9"/>
            <p:cNvSpPr txBox="1">
              <a:spLocks noChangeArrowheads="1"/>
            </p:cNvSpPr>
            <p:nvPr/>
          </p:nvSpPr>
          <p:spPr bwMode="auto">
            <a:xfrm>
              <a:off x="5127487" y="4325969"/>
              <a:ext cx="1160413" cy="396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Revision</a:t>
              </a:r>
              <a:endParaRPr lang="en-GB" sz="2000"/>
            </a:p>
          </p:txBody>
        </p:sp>
        <p:sp>
          <p:nvSpPr>
            <p:cNvPr id="81931" name="Text Box 10"/>
            <p:cNvSpPr txBox="1">
              <a:spLocks noChangeArrowheads="1"/>
            </p:cNvSpPr>
            <p:nvPr/>
          </p:nvSpPr>
          <p:spPr bwMode="auto">
            <a:xfrm>
              <a:off x="5146536" y="4868900"/>
              <a:ext cx="1781099" cy="39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Resubmission</a:t>
              </a:r>
              <a:endParaRPr lang="en-GB" sz="2000"/>
            </a:p>
          </p:txBody>
        </p:sp>
        <p:sp>
          <p:nvSpPr>
            <p:cNvPr id="81932" name="Text Box 11"/>
            <p:cNvSpPr txBox="1">
              <a:spLocks noChangeArrowheads="1"/>
            </p:cNvSpPr>
            <p:nvPr/>
          </p:nvSpPr>
          <p:spPr bwMode="auto">
            <a:xfrm>
              <a:off x="5156060" y="5430882"/>
              <a:ext cx="1328682" cy="39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Re-review</a:t>
              </a:r>
              <a:endParaRPr lang="en-GB" sz="2000"/>
            </a:p>
          </p:txBody>
        </p:sp>
        <p:sp>
          <p:nvSpPr>
            <p:cNvPr id="81933" name="Text Box 12"/>
            <p:cNvSpPr txBox="1">
              <a:spLocks noChangeArrowheads="1"/>
            </p:cNvSpPr>
            <p:nvPr/>
          </p:nvSpPr>
          <p:spPr bwMode="auto">
            <a:xfrm>
              <a:off x="3498781" y="5773786"/>
              <a:ext cx="1511236" cy="39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Acceptance</a:t>
              </a:r>
              <a:endParaRPr lang="en-GB" sz="2000"/>
            </a:p>
          </p:txBody>
        </p:sp>
        <p:sp>
          <p:nvSpPr>
            <p:cNvPr id="81934" name="Text Box 13"/>
            <p:cNvSpPr txBox="1">
              <a:spLocks noChangeArrowheads="1"/>
            </p:cNvSpPr>
            <p:nvPr/>
          </p:nvSpPr>
          <p:spPr bwMode="auto">
            <a:xfrm>
              <a:off x="3546404" y="6308780"/>
              <a:ext cx="1428689" cy="39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Publication</a:t>
              </a:r>
              <a:endParaRPr lang="en-GB" sz="2000"/>
            </a:p>
          </p:txBody>
        </p:sp>
        <p:sp>
          <p:nvSpPr>
            <p:cNvPr id="81935" name="Text Box 14"/>
            <p:cNvSpPr txBox="1">
              <a:spLocks noChangeArrowheads="1"/>
            </p:cNvSpPr>
            <p:nvPr/>
          </p:nvSpPr>
          <p:spPr bwMode="auto">
            <a:xfrm>
              <a:off x="2165337" y="4306918"/>
              <a:ext cx="1244548" cy="39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Rejection</a:t>
              </a:r>
              <a:endParaRPr lang="en-GB" sz="2000"/>
            </a:p>
          </p:txBody>
        </p:sp>
        <p:sp>
          <p:nvSpPr>
            <p:cNvPr id="81936" name="Line 15"/>
            <p:cNvSpPr>
              <a:spLocks noChangeShapeType="1"/>
            </p:cNvSpPr>
            <p:nvPr/>
          </p:nvSpPr>
          <p:spPr bwMode="auto">
            <a:xfrm>
              <a:off x="4252913" y="2143125"/>
              <a:ext cx="4762" cy="304800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37" name="Line 16"/>
            <p:cNvSpPr>
              <a:spLocks noChangeShapeType="1"/>
            </p:cNvSpPr>
            <p:nvPr/>
          </p:nvSpPr>
          <p:spPr bwMode="auto">
            <a:xfrm>
              <a:off x="4252913" y="2667000"/>
              <a:ext cx="4762" cy="304800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38" name="Line 17"/>
            <p:cNvSpPr>
              <a:spLocks noChangeShapeType="1"/>
            </p:cNvSpPr>
            <p:nvPr/>
          </p:nvSpPr>
          <p:spPr bwMode="auto">
            <a:xfrm>
              <a:off x="4243388" y="3181350"/>
              <a:ext cx="4762" cy="304800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39" name="Line 18"/>
            <p:cNvSpPr>
              <a:spLocks noChangeShapeType="1"/>
            </p:cNvSpPr>
            <p:nvPr/>
          </p:nvSpPr>
          <p:spPr bwMode="auto">
            <a:xfrm>
              <a:off x="4252913" y="3695700"/>
              <a:ext cx="4762" cy="304800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40" name="Line 19"/>
            <p:cNvSpPr>
              <a:spLocks noChangeShapeType="1"/>
            </p:cNvSpPr>
            <p:nvPr/>
          </p:nvSpPr>
          <p:spPr bwMode="auto">
            <a:xfrm>
              <a:off x="4814888" y="4124325"/>
              <a:ext cx="814387" cy="228600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41" name="Line 20"/>
            <p:cNvSpPr>
              <a:spLocks noChangeShapeType="1"/>
            </p:cNvSpPr>
            <p:nvPr/>
          </p:nvSpPr>
          <p:spPr bwMode="auto">
            <a:xfrm>
              <a:off x="5729288" y="4657725"/>
              <a:ext cx="4762" cy="304800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42" name="Line 21"/>
            <p:cNvSpPr>
              <a:spLocks noChangeShapeType="1"/>
            </p:cNvSpPr>
            <p:nvPr/>
          </p:nvSpPr>
          <p:spPr bwMode="auto">
            <a:xfrm>
              <a:off x="5738813" y="5210175"/>
              <a:ext cx="4762" cy="304800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43" name="Line 22"/>
            <p:cNvSpPr>
              <a:spLocks noChangeShapeType="1"/>
            </p:cNvSpPr>
            <p:nvPr/>
          </p:nvSpPr>
          <p:spPr bwMode="auto">
            <a:xfrm>
              <a:off x="6453188" y="5686425"/>
              <a:ext cx="376237" cy="333375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44" name="Line 23"/>
            <p:cNvSpPr>
              <a:spLocks noChangeShapeType="1"/>
            </p:cNvSpPr>
            <p:nvPr/>
          </p:nvSpPr>
          <p:spPr bwMode="auto">
            <a:xfrm flipH="1">
              <a:off x="4267200" y="5610225"/>
              <a:ext cx="900113" cy="200025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45" name="Line 24"/>
            <p:cNvSpPr>
              <a:spLocks noChangeShapeType="1"/>
            </p:cNvSpPr>
            <p:nvPr/>
          </p:nvSpPr>
          <p:spPr bwMode="auto">
            <a:xfrm>
              <a:off x="4262438" y="6124575"/>
              <a:ext cx="4762" cy="304800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46" name="Text Box 25"/>
            <p:cNvSpPr txBox="1">
              <a:spLocks noChangeArrowheads="1"/>
            </p:cNvSpPr>
            <p:nvPr/>
          </p:nvSpPr>
          <p:spPr bwMode="auto">
            <a:xfrm>
              <a:off x="6279963" y="5992864"/>
              <a:ext cx="1244547" cy="39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Rejection</a:t>
              </a:r>
              <a:endParaRPr lang="en-GB" sz="2000"/>
            </a:p>
          </p:txBody>
        </p:sp>
        <p:sp>
          <p:nvSpPr>
            <p:cNvPr id="81947" name="Line 26"/>
            <p:cNvSpPr>
              <a:spLocks noChangeShapeType="1"/>
            </p:cNvSpPr>
            <p:nvPr/>
          </p:nvSpPr>
          <p:spPr bwMode="auto">
            <a:xfrm flipH="1">
              <a:off x="3019425" y="4105275"/>
              <a:ext cx="690563" cy="219075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81948" name="Group 27"/>
            <p:cNvGrpSpPr>
              <a:grpSpLocks/>
            </p:cNvGrpSpPr>
            <p:nvPr/>
          </p:nvGrpSpPr>
          <p:grpSpPr bwMode="auto">
            <a:xfrm>
              <a:off x="1866900" y="2000250"/>
              <a:ext cx="1019175" cy="2514600"/>
              <a:chOff x="1368" y="1284"/>
              <a:chExt cx="642" cy="1584"/>
            </a:xfrm>
          </p:grpSpPr>
          <p:sp>
            <p:nvSpPr>
              <p:cNvPr id="81951" name="Line 28"/>
              <p:cNvSpPr>
                <a:spLocks noChangeShapeType="1"/>
              </p:cNvSpPr>
              <p:nvPr/>
            </p:nvSpPr>
            <p:spPr bwMode="auto">
              <a:xfrm>
                <a:off x="1374" y="1284"/>
                <a:ext cx="0" cy="1584"/>
              </a:xfrm>
              <a:prstGeom prst="line">
                <a:avLst/>
              </a:prstGeom>
              <a:noFill/>
              <a:ln w="38100">
                <a:solidFill>
                  <a:srgbClr val="33CC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52" name="Line 29"/>
              <p:cNvSpPr>
                <a:spLocks noChangeShapeType="1"/>
              </p:cNvSpPr>
              <p:nvPr/>
            </p:nvSpPr>
            <p:spPr bwMode="auto">
              <a:xfrm flipH="1">
                <a:off x="1368" y="2862"/>
                <a:ext cx="186" cy="0"/>
              </a:xfrm>
              <a:prstGeom prst="line">
                <a:avLst/>
              </a:prstGeom>
              <a:noFill/>
              <a:ln w="38100">
                <a:solidFill>
                  <a:srgbClr val="33CC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53" name="Line 30"/>
              <p:cNvSpPr>
                <a:spLocks noChangeShapeType="1"/>
              </p:cNvSpPr>
              <p:nvPr/>
            </p:nvSpPr>
            <p:spPr bwMode="auto">
              <a:xfrm>
                <a:off x="1377" y="1284"/>
                <a:ext cx="633" cy="0"/>
              </a:xfrm>
              <a:prstGeom prst="line">
                <a:avLst/>
              </a:prstGeom>
              <a:noFill/>
              <a:ln w="38100">
                <a:solidFill>
                  <a:srgbClr val="33CC33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1949" name="Line 31"/>
            <p:cNvSpPr>
              <a:spLocks noChangeShapeType="1"/>
            </p:cNvSpPr>
            <p:nvPr/>
          </p:nvSpPr>
          <p:spPr bwMode="auto">
            <a:xfrm flipH="1">
              <a:off x="7240588" y="1990725"/>
              <a:ext cx="0" cy="4067175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50" name="Line 32"/>
            <p:cNvSpPr>
              <a:spLocks noChangeShapeType="1"/>
            </p:cNvSpPr>
            <p:nvPr/>
          </p:nvSpPr>
          <p:spPr bwMode="auto">
            <a:xfrm flipH="1" flipV="1">
              <a:off x="5600700" y="1990725"/>
              <a:ext cx="1631950" cy="9525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605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 smtClean="0">
                <a:latin typeface="Arial" pitchFamily="34" charset="0"/>
                <a:cs typeface="Arial" pitchFamily="34" charset="0"/>
              </a:rPr>
              <a:t>Types of research papers</a:t>
            </a:r>
            <a:endParaRPr lang="en-US" sz="5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500" b="1" dirty="0" smtClean="0">
                <a:latin typeface="Arial" pitchFamily="34" charset="0"/>
                <a:cs typeface="Arial" pitchFamily="34" charset="0"/>
              </a:rPr>
              <a:t>Original / primary research articles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These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are your standard scientific articles.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These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research articles report on the findings of a scientists work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They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will almost always include a description of how the research was done and what the results mean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Published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in peer reviewed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journals.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Two types of original research articles</a:t>
            </a:r>
          </a:p>
          <a:p>
            <a:pPr marL="0" indent="0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i) Full length articles     ii) Short communication</a:t>
            </a:r>
          </a:p>
          <a:p>
            <a:pPr marL="0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99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4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Review </a:t>
            </a:r>
            <a:r>
              <a:rPr lang="en-US" sz="41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articles </a:t>
            </a:r>
          </a:p>
          <a:p>
            <a:pPr algn="just"/>
            <a:r>
              <a:rPr lang="en-US" sz="3100" dirty="0" smtClean="0">
                <a:latin typeface="Arial" pitchFamily="34" charset="0"/>
                <a:cs typeface="Arial" pitchFamily="34" charset="0"/>
              </a:rPr>
              <a:t>These summarize </a:t>
            </a:r>
            <a:r>
              <a:rPr lang="en-US" sz="3100" dirty="0">
                <a:latin typeface="Arial" pitchFamily="34" charset="0"/>
                <a:cs typeface="Arial" pitchFamily="34" charset="0"/>
              </a:rPr>
              <a:t>the </a:t>
            </a:r>
            <a:r>
              <a:rPr lang="en-US" sz="3100" dirty="0" smtClean="0">
                <a:latin typeface="Arial" pitchFamily="34" charset="0"/>
                <a:cs typeface="Arial" pitchFamily="34" charset="0"/>
              </a:rPr>
              <a:t>published results of </a:t>
            </a:r>
            <a:r>
              <a:rPr lang="en-US" sz="3100" dirty="0">
                <a:latin typeface="Arial" pitchFamily="34" charset="0"/>
                <a:cs typeface="Arial" pitchFamily="34" charset="0"/>
              </a:rPr>
              <a:t>a particular </a:t>
            </a:r>
            <a:r>
              <a:rPr lang="en-US" sz="3100" dirty="0" smtClean="0">
                <a:latin typeface="Arial" pitchFamily="34" charset="0"/>
                <a:cs typeface="Arial" pitchFamily="34" charset="0"/>
              </a:rPr>
              <a:t>field, </a:t>
            </a:r>
            <a:r>
              <a:rPr lang="en-US" sz="3100" dirty="0">
                <a:latin typeface="Arial" pitchFamily="34" charset="0"/>
                <a:cs typeface="Arial" pitchFamily="34" charset="0"/>
              </a:rPr>
              <a:t>rather than report on new results. </a:t>
            </a:r>
            <a:endParaRPr lang="en-US" sz="31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3100" dirty="0" smtClean="0">
                <a:latin typeface="Arial" pitchFamily="34" charset="0"/>
                <a:cs typeface="Arial" pitchFamily="34" charset="0"/>
              </a:rPr>
              <a:t>They </a:t>
            </a:r>
            <a:r>
              <a:rPr lang="en-US" sz="3100" dirty="0">
                <a:latin typeface="Arial" pitchFamily="34" charset="0"/>
                <a:cs typeface="Arial" pitchFamily="34" charset="0"/>
              </a:rPr>
              <a:t>are also published in peer reviewed </a:t>
            </a:r>
            <a:r>
              <a:rPr lang="en-US" sz="3100" dirty="0" smtClean="0">
                <a:latin typeface="Arial" pitchFamily="34" charset="0"/>
                <a:cs typeface="Arial" pitchFamily="34" charset="0"/>
              </a:rPr>
              <a:t>journals.</a:t>
            </a:r>
          </a:p>
          <a:p>
            <a:pPr algn="just"/>
            <a:r>
              <a:rPr lang="en-US" sz="3100" dirty="0" smtClean="0">
                <a:latin typeface="Arial" pitchFamily="34" charset="0"/>
                <a:cs typeface="Arial" pitchFamily="34" charset="0"/>
              </a:rPr>
              <a:t>Review </a:t>
            </a:r>
            <a:r>
              <a:rPr lang="en-US" sz="3100" dirty="0">
                <a:latin typeface="Arial" pitchFamily="34" charset="0"/>
                <a:cs typeface="Arial" pitchFamily="34" charset="0"/>
              </a:rPr>
              <a:t>articles </a:t>
            </a:r>
            <a:r>
              <a:rPr lang="en-US" sz="3100" dirty="0" smtClean="0">
                <a:latin typeface="Arial" pitchFamily="34" charset="0"/>
                <a:cs typeface="Arial" pitchFamily="34" charset="0"/>
              </a:rPr>
              <a:t>lack </a:t>
            </a:r>
            <a:r>
              <a:rPr lang="en-US" sz="3100" dirty="0">
                <a:latin typeface="Arial" pitchFamily="34" charset="0"/>
                <a:cs typeface="Arial" pitchFamily="34" charset="0"/>
              </a:rPr>
              <a:t>a “Materials and Methods” section. </a:t>
            </a:r>
            <a:r>
              <a:rPr lang="en-US" sz="31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3100" dirty="0" smtClean="0">
                <a:latin typeface="Arial" pitchFamily="34" charset="0"/>
                <a:cs typeface="Arial" pitchFamily="34" charset="0"/>
              </a:rPr>
              <a:t>Two types of review articles</a:t>
            </a:r>
            <a:endParaRPr lang="en-US" sz="31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n-US" sz="31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sz="31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) Full length review articles </a:t>
            </a:r>
            <a:endParaRPr lang="en-US" sz="31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31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 full-length critical Review provides a summary and discussion of </a:t>
            </a:r>
            <a:r>
              <a:rPr lang="en-US" sz="31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all the </a:t>
            </a:r>
            <a:r>
              <a:rPr lang="en-US" sz="31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relevant literature about any </a:t>
            </a:r>
            <a:r>
              <a:rPr lang="en-US" sz="31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topic.</a:t>
            </a:r>
          </a:p>
          <a:p>
            <a:pPr marL="0" indent="0" algn="just">
              <a:buNone/>
            </a:pPr>
            <a:r>
              <a:rPr lang="en-US" sz="31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ii</a:t>
            </a:r>
            <a:r>
              <a:rPr lang="en-US" sz="31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) Mini </a:t>
            </a:r>
            <a:r>
              <a:rPr lang="en-US" sz="31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review</a:t>
            </a:r>
          </a:p>
          <a:p>
            <a:pPr algn="just"/>
            <a:r>
              <a:rPr lang="en-US" sz="31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 Mini-review is a sharply focused summary and assessment of the selective </a:t>
            </a:r>
            <a:r>
              <a:rPr lang="en-US" sz="31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relevant </a:t>
            </a:r>
            <a:r>
              <a:rPr lang="en-US" sz="31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literature concerning any </a:t>
            </a:r>
            <a:r>
              <a:rPr lang="en-US" sz="31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topic.</a:t>
            </a:r>
            <a:endParaRPr lang="en-US" sz="31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60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12800" b="1" dirty="0">
                <a:latin typeface="Arial" pitchFamily="34" charset="0"/>
                <a:cs typeface="Arial" pitchFamily="34" charset="0"/>
              </a:rPr>
              <a:t>3. Conference </a:t>
            </a:r>
            <a:r>
              <a:rPr lang="en-US" sz="12800" b="1" dirty="0" smtClean="0">
                <a:latin typeface="Arial" pitchFamily="34" charset="0"/>
                <a:cs typeface="Arial" pitchFamily="34" charset="0"/>
              </a:rPr>
              <a:t>proceedings</a:t>
            </a:r>
            <a:endParaRPr lang="en-US" sz="128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9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(a) Long papers</a:t>
            </a:r>
          </a:p>
          <a:p>
            <a:r>
              <a:rPr lang="en-US" sz="9600" dirty="0" smtClean="0">
                <a:latin typeface="Arial" pitchFamily="34" charset="0"/>
                <a:cs typeface="Arial" pitchFamily="34" charset="0"/>
              </a:rPr>
              <a:t>Other </a:t>
            </a:r>
            <a:r>
              <a:rPr lang="en-US" sz="9600" dirty="0">
                <a:latin typeface="Arial" pitchFamily="34" charset="0"/>
                <a:cs typeface="Arial" pitchFamily="34" charset="0"/>
              </a:rPr>
              <a:t>than journal 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articles, </a:t>
            </a:r>
            <a:r>
              <a:rPr lang="en-US" sz="9600" dirty="0">
                <a:latin typeface="Arial" pitchFamily="34" charset="0"/>
                <a:cs typeface="Arial" pitchFamily="34" charset="0"/>
              </a:rPr>
              <a:t>conferences are the second major form of formal communication among scientists. </a:t>
            </a:r>
          </a:p>
          <a:p>
            <a:r>
              <a:rPr lang="en-US" sz="96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sz="9600" dirty="0">
                <a:latin typeface="Arial" pitchFamily="34" charset="0"/>
                <a:cs typeface="Arial" pitchFamily="34" charset="0"/>
              </a:rPr>
              <a:t>group of scientists gather to present findings about their 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research on </a:t>
            </a:r>
            <a:r>
              <a:rPr lang="en-US" sz="9600" dirty="0">
                <a:latin typeface="Arial" pitchFamily="34" charset="0"/>
                <a:cs typeface="Arial" pitchFamily="34" charset="0"/>
              </a:rPr>
              <a:t>Power Point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or poster.</a:t>
            </a:r>
          </a:p>
          <a:p>
            <a:r>
              <a:rPr lang="en-US" sz="9600" dirty="0" smtClean="0">
                <a:latin typeface="Arial" pitchFamily="34" charset="0"/>
                <a:cs typeface="Arial" pitchFamily="34" charset="0"/>
              </a:rPr>
              <a:t>These </a:t>
            </a:r>
            <a:r>
              <a:rPr lang="en-US" sz="9600" dirty="0">
                <a:latin typeface="Arial" pitchFamily="34" charset="0"/>
                <a:cs typeface="Arial" pitchFamily="34" charset="0"/>
              </a:rPr>
              <a:t>papers can be published in book form in a volume referred to as the “Proceedings of Conference X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.”</a:t>
            </a:r>
          </a:p>
          <a:p>
            <a:pPr marL="0" indent="0">
              <a:buNone/>
            </a:pPr>
            <a:r>
              <a:rPr lang="en-US" sz="9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(b) Abstracts </a:t>
            </a:r>
          </a:p>
          <a:p>
            <a:pPr algn="just"/>
            <a:r>
              <a:rPr lang="en-US" sz="9600" dirty="0" smtClean="0">
                <a:latin typeface="Arial" pitchFamily="34" charset="0"/>
                <a:cs typeface="Arial" pitchFamily="34" charset="0"/>
              </a:rPr>
              <a:t>Only short summary of research is published which include background, results and conclusion in conference papers.</a:t>
            </a:r>
          </a:p>
        </p:txBody>
      </p:sp>
    </p:spTree>
    <p:extLst>
      <p:ext uri="{BB962C8B-B14F-4D97-AF65-F5344CB8AC3E}">
        <p14:creationId xmlns:p14="http://schemas.microsoft.com/office/powerpoint/2010/main" val="301916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</TotalTime>
  <Words>724</Words>
  <Application>Microsoft Office PowerPoint</Application>
  <PresentationFormat>On-screen Show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Types of Publications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Types of research papers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Scientific literature</dc:title>
  <dc:creator>Naeem</dc:creator>
  <cp:lastModifiedBy>Dr. Asif</cp:lastModifiedBy>
  <cp:revision>41</cp:revision>
  <dcterms:created xsi:type="dcterms:W3CDTF">2017-08-22T19:06:15Z</dcterms:created>
  <dcterms:modified xsi:type="dcterms:W3CDTF">2020-04-01T09:12:15Z</dcterms:modified>
</cp:coreProperties>
</file>